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1" r:id="rId4"/>
    <p:sldId id="262" r:id="rId5"/>
    <p:sldId id="270" r:id="rId6"/>
    <p:sldId id="273" r:id="rId7"/>
    <p:sldId id="263" r:id="rId8"/>
    <p:sldId id="274" r:id="rId9"/>
    <p:sldId id="277" r:id="rId10"/>
    <p:sldId id="264" r:id="rId11"/>
    <p:sldId id="278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0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2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2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5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6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B7D3-BA74-4D68-99C0-FDC8683D9558}" type="datetimeFigureOut">
              <a:rPr lang="ru-RU" smtClean="0"/>
              <a:t>пн 29.04.24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testportal.gov.ua/registration/nm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2" y="0"/>
            <a:ext cx="12192000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0" y="2235200"/>
            <a:ext cx="11814773" cy="23876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ВСТУП 2024 </a:t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0" y="1077362"/>
            <a:ext cx="5250137" cy="18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/>
          <a:stretch/>
        </p:blipFill>
        <p:spPr bwMode="auto">
          <a:xfrm>
            <a:off x="-108642" y="1077362"/>
            <a:ext cx="5017632" cy="18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33837" r="15031" b="25179"/>
          <a:stretch/>
        </p:blipFill>
        <p:spPr bwMode="auto">
          <a:xfrm>
            <a:off x="2023950" y="4191755"/>
            <a:ext cx="7637106" cy="215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2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390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круглений прямокутник 2"/>
          <p:cNvSpPr/>
          <p:nvPr/>
        </p:nvSpPr>
        <p:spPr>
          <a:xfrm>
            <a:off x="4540573" y="142811"/>
            <a:ext cx="6688217" cy="61995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Приклад розрахунку </a:t>
            </a:r>
            <a:r>
              <a:rPr lang="uk-UA" altLang="uk-UA" sz="3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КБ</a:t>
            </a:r>
            <a:endParaRPr lang="uk-UA" altLang="uk-UA" sz="3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круглений прямокутник 3"/>
          <p:cNvSpPr/>
          <p:nvPr/>
        </p:nvSpPr>
        <p:spPr>
          <a:xfrm>
            <a:off x="275583" y="1027262"/>
            <a:ext cx="11475946" cy="9295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Агроінженерія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маємо такі вагові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-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історія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фізика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0,3;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укр. література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- 0,25,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- 0,3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круглений прямокутник 4"/>
          <p:cNvSpPr/>
          <p:nvPr/>
        </p:nvSpPr>
        <p:spPr>
          <a:xfrm>
            <a:off x="641145" y="2028893"/>
            <a:ext cx="5140819" cy="78148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 1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 математика - 160, історія України- 170, біологія -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руглений прямокутник 32"/>
          <p:cNvSpPr/>
          <p:nvPr/>
        </p:nvSpPr>
        <p:spPr>
          <a:xfrm>
            <a:off x="6900773" y="1984706"/>
            <a:ext cx="4497540" cy="825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 2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 математика – 160, 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 -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 укр. література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-140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круглений прямокутник 34"/>
          <p:cNvSpPr/>
          <p:nvPr/>
        </p:nvSpPr>
        <p:spPr>
          <a:xfrm>
            <a:off x="193963" y="2864366"/>
            <a:ext cx="11809471" cy="8869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перший погляд логічно, що той хто складав </a:t>
            </a:r>
            <a:r>
              <a:rPr lang="uk-UA" altLang="uk-UA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</a:t>
            </a:r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мати вищий бал, адже ваговий коефіцієнт з цього предмета 0,5 у порівняні з </a:t>
            </a:r>
            <a:r>
              <a:rPr lang="uk-UA" altLang="uk-UA" dirty="0" err="1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укр.літературою</a:t>
            </a:r>
            <a:r>
              <a:rPr lang="uk-UA" altLang="uk-UA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0,25. </a:t>
            </a:r>
            <a:endParaRPr lang="uk-UA" altLang="uk-UA" dirty="0" smtClean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uk-UA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жаль логіка тут не працює і якщо ми підставимо у формулу наші складові то отримаємо наступний </a:t>
            </a:r>
            <a:r>
              <a:rPr lang="uk-UA" altLang="uk-UA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30"/>
              <p:cNvSpPr/>
              <p:nvPr/>
            </p:nvSpPr>
            <p:spPr>
              <a:xfrm>
                <a:off x="20028" y="3850690"/>
                <a:ext cx="5691429" cy="782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 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13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біологія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+0,5∗140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0,3+0,4+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157,33</m:t>
                      </m:r>
                    </m:oMath>
                  </m:oMathPara>
                </a14:m>
                <a:endParaRPr lang="uk-UA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кут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" y="3850690"/>
                <a:ext cx="5691429" cy="7823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33"/>
              <p:cNvSpPr/>
              <p:nvPr/>
            </p:nvSpPr>
            <p:spPr>
              <a:xfrm>
                <a:off x="5781964" y="3853895"/>
                <a:ext cx="6416852" cy="77911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 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135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укр.література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+0,25∗140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0,3+0,4+0,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uk-UA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+0,25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uk-UA" sz="135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Прямокут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64" y="3853895"/>
                <a:ext cx="6416852" cy="7791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круглений прямокутник 31"/>
          <p:cNvSpPr/>
          <p:nvPr/>
        </p:nvSpPr>
        <p:spPr>
          <a:xfrm>
            <a:off x="188562" y="4819946"/>
            <a:ext cx="11814873" cy="73927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 знає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предмет,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тоді дійсно вагові коефіцієнти працюють на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користь.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 літературу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склали на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балів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тоді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35"/>
              <p:cNvSpPr/>
              <p:nvPr/>
            </p:nvSpPr>
            <p:spPr>
              <a:xfrm>
                <a:off x="-11068" y="5671285"/>
                <a:ext cx="5722525" cy="782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 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135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біологія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,3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∗170+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0,3+0,4+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𝟏𝟕𝟎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13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𝟔𝟔</m:t>
                      </m:r>
                    </m:oMath>
                  </m:oMathPara>
                </a14:m>
                <a:endParaRPr lang="uk-UA" sz="13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кут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8" y="5671285"/>
                <a:ext cx="5722525" cy="7823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кутник 37"/>
              <p:cNvSpPr/>
              <p:nvPr/>
            </p:nvSpPr>
            <p:spPr>
              <a:xfrm>
                <a:off x="5781965" y="5671285"/>
                <a:ext cx="6398182" cy="782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13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КБ</m:t>
                      </m:r>
                      <m:d>
                        <m:d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135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укр. література</m:t>
                          </m:r>
                        </m:e>
                      </m:d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3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0+0,4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∗170+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0,25</m:t>
                              </m:r>
                              <m: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13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135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0,3+0,4+0,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uk-UA" sz="13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+0,25</m:t>
                              </m:r>
                            </m:e>
                          </m:d>
                        </m:den>
                      </m:f>
                      <m:r>
                        <a:rPr lang="uk-UA" sz="13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35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168,8</m:t>
                      </m:r>
                    </m:oMath>
                  </m:oMathPara>
                </a14:m>
                <a:endParaRPr lang="uk-UA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кут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65" y="5671285"/>
                <a:ext cx="6398182" cy="7823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7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34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10"/>
          <p:cNvSpPr/>
          <p:nvPr/>
        </p:nvSpPr>
        <p:spPr>
          <a:xfrm>
            <a:off x="2384078" y="1086417"/>
            <a:ext cx="7423843" cy="12222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 з якими можна подавати заяви на спеціальності 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 Електроенергетика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електротехніка та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електромеханіка та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Агроінженерія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ілка вниз 13"/>
          <p:cNvSpPr/>
          <p:nvPr/>
        </p:nvSpPr>
        <p:spPr>
          <a:xfrm>
            <a:off x="3622850" y="2359330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низ 13"/>
          <p:cNvSpPr/>
          <p:nvPr/>
        </p:nvSpPr>
        <p:spPr>
          <a:xfrm>
            <a:off x="7713507" y="2359330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9"/>
          <p:cNvSpPr/>
          <p:nvPr/>
        </p:nvSpPr>
        <p:spPr>
          <a:xfrm>
            <a:off x="1506717" y="2770283"/>
            <a:ext cx="3417454" cy="8288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місця державного або регіонального замовлення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руглений прямокутник 12"/>
          <p:cNvSpPr/>
          <p:nvPr/>
        </p:nvSpPr>
        <p:spPr>
          <a:xfrm>
            <a:off x="7067070" y="2767780"/>
            <a:ext cx="3416087" cy="83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комерційні місця (за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 фізичних та/або юридичних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ілка вниз 13"/>
          <p:cNvSpPr/>
          <p:nvPr/>
        </p:nvSpPr>
        <p:spPr>
          <a:xfrm>
            <a:off x="2984350" y="3690189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3"/>
          <p:cNvSpPr/>
          <p:nvPr/>
        </p:nvSpPr>
        <p:spPr>
          <a:xfrm>
            <a:off x="8497630" y="3744612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круглений прямокутник 9"/>
          <p:cNvSpPr/>
          <p:nvPr/>
        </p:nvSpPr>
        <p:spPr>
          <a:xfrm>
            <a:off x="1432641" y="4092089"/>
            <a:ext cx="3417454" cy="8288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менше ніж 130,00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круглений прямокутник 9"/>
          <p:cNvSpPr/>
          <p:nvPr/>
        </p:nvSpPr>
        <p:spPr>
          <a:xfrm>
            <a:off x="7067070" y="4209784"/>
            <a:ext cx="3417454" cy="8288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менше ніж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круглений прямокутник 2"/>
          <p:cNvSpPr/>
          <p:nvPr/>
        </p:nvSpPr>
        <p:spPr>
          <a:xfrm>
            <a:off x="4924171" y="92150"/>
            <a:ext cx="6688217" cy="5167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3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</a:t>
            </a:r>
            <a:r>
              <a:rPr lang="uk-UA" sz="3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3400" dirty="0">
              <a:solidFill>
                <a:srgbClr val="C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круглений прямокутник 7"/>
          <p:cNvSpPr/>
          <p:nvPr/>
        </p:nvSpPr>
        <p:spPr>
          <a:xfrm>
            <a:off x="4288279" y="0"/>
            <a:ext cx="7623252" cy="6379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cap="all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uk-UA" sz="3200" b="1" cap="all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ВСТУПної</a:t>
            </a:r>
            <a:r>
              <a:rPr lang="uk-UA" sz="3200" b="1" cap="all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кампанії </a:t>
            </a:r>
            <a:r>
              <a:rPr lang="uk-UA" sz="3200" b="1" cap="all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3200" dirty="0">
              <a:solidFill>
                <a:srgbClr val="8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4"/>
          <p:cNvSpPr/>
          <p:nvPr/>
        </p:nvSpPr>
        <p:spPr>
          <a:xfrm>
            <a:off x="193963" y="1182255"/>
            <a:ext cx="3994727" cy="7204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зарахування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 вниз 8"/>
          <p:cNvSpPr/>
          <p:nvPr/>
        </p:nvSpPr>
        <p:spPr>
          <a:xfrm>
            <a:off x="2004292" y="1899045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5"/>
          <p:cNvSpPr/>
          <p:nvPr/>
        </p:nvSpPr>
        <p:spPr>
          <a:xfrm>
            <a:off x="193964" y="2179782"/>
            <a:ext cx="3994726" cy="81954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місця державного або регіонального замовлення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18:00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серпня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круглений прямокутник 15"/>
          <p:cNvSpPr/>
          <p:nvPr/>
        </p:nvSpPr>
        <p:spPr>
          <a:xfrm>
            <a:off x="226289" y="3280063"/>
            <a:ext cx="3962401" cy="302029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</a:t>
            </a:r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 до зарахування та оприлюднення списку рекомендованих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вступників, які вступають на місця за кошти фізичних та /або юридичних осіб на відкриті та фіксовані конкурсні пропозиції, здійснюється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 09 серпня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руглений прямокутник 10"/>
          <p:cNvSpPr/>
          <p:nvPr/>
        </p:nvSpPr>
        <p:spPr>
          <a:xfrm>
            <a:off x="6266872" y="1272554"/>
            <a:ext cx="3833091" cy="5398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ілка вниз 13"/>
          <p:cNvSpPr/>
          <p:nvPr/>
        </p:nvSpPr>
        <p:spPr>
          <a:xfrm>
            <a:off x="6474691" y="1830502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низ 14"/>
          <p:cNvSpPr/>
          <p:nvPr/>
        </p:nvSpPr>
        <p:spPr>
          <a:xfrm>
            <a:off x="9550400" y="1812391"/>
            <a:ext cx="314037" cy="28438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9"/>
          <p:cNvSpPr/>
          <p:nvPr/>
        </p:nvSpPr>
        <p:spPr>
          <a:xfrm>
            <a:off x="4765964" y="2118433"/>
            <a:ext cx="3417454" cy="8288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державним або регіональним замовленням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не пізніше 10 серпня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круглений прямокутник 12"/>
          <p:cNvSpPr/>
          <p:nvPr/>
        </p:nvSpPr>
        <p:spPr>
          <a:xfrm>
            <a:off x="8343609" y="2118433"/>
            <a:ext cx="3416087" cy="831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кошти фізичних та/або юридичних осіб - не пізніше ніж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серпня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круглений прямокутник 11"/>
          <p:cNvSpPr/>
          <p:nvPr/>
        </p:nvSpPr>
        <p:spPr>
          <a:xfrm>
            <a:off x="6405416" y="3668957"/>
            <a:ext cx="3556002" cy="23930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вакантні місця державного, регіонального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зараховані на навчання за кошти фізичних та/або юридичних осіб,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пізніше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-117475"/>
            <a:ext cx="12746038" cy="709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2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9"/>
          <p:cNvSpPr/>
          <p:nvPr/>
        </p:nvSpPr>
        <p:spPr>
          <a:xfrm>
            <a:off x="5856240" y="179767"/>
            <a:ext cx="4448175" cy="5624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НМТ-2024</a:t>
            </a:r>
            <a:endParaRPr lang="uk-U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testportal.gov.ua/wp-content/uploads/2024/02/Grafik-NMT_2024-2-724x10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7243" r="2758" b="1626"/>
          <a:stretch/>
        </p:blipFill>
        <p:spPr bwMode="auto">
          <a:xfrm>
            <a:off x="711453" y="1004933"/>
            <a:ext cx="4127191" cy="56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03" y="1784526"/>
            <a:ext cx="2796710" cy="372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47" y="3279221"/>
            <a:ext cx="4001956" cy="300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42" y="1015767"/>
            <a:ext cx="3019441" cy="22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5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960" y="1242929"/>
            <a:ext cx="115069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році буде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 широкий конкурс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вступників на ОС бакалавр на основі ПЗСО</a:t>
            </a:r>
            <a:r>
              <a:rPr lang="uk-UA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основі НРК5</a:t>
            </a:r>
            <a:r>
              <a:rPr lang="uk-UA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* ПЗСО-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загальна середня освіта (профільна середня освіта)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НРК-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рамка кваліфікації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НРК5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рівень НРК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(диплом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 спеціаліста, молодшого бакалавра чи фахового молодшого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бакалавра)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вступу на ОС бакалавр  спеціальностей 208 «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Агроінженерія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141 «Електроенергетика, електротехніка та електромеханіка» на основі ПЗСО та НРК5 можна використовувати: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ЗНО 2021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НМТ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2022 - 2024 років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9"/>
          <p:cNvSpPr txBox="1">
            <a:spLocks/>
          </p:cNvSpPr>
          <p:nvPr/>
        </p:nvSpPr>
        <p:spPr>
          <a:xfrm>
            <a:off x="4760221" y="81481"/>
            <a:ext cx="6629037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2024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1699" y="1599548"/>
            <a:ext cx="11108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Національний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чотири предмети: три обов'язкові   (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історія України)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один за вибором учасника  (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(англійська, французька, німецька, іспанська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 / фізика / біологія / географія/ українська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література)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будь-яку спеціальність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 для вступу буде розраховуватись шляхом переведення тестових балів, отриманих за кожен предметний тест, у рейтинговий бал за 200-бальною шкалою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ожна подавати 5 заяв на бюджет за всіма основами вступу та не більше 10 заяв на комерційну форму навчання.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5021263" y="97048"/>
            <a:ext cx="6629037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2024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2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137" r="1679"/>
          <a:stretch/>
        </p:blipFill>
        <p:spPr>
          <a:xfrm>
            <a:off x="7815253" y="1057740"/>
            <a:ext cx="3820562" cy="3810000"/>
          </a:xfrm>
          <a:prstGeom prst="rect">
            <a:avLst/>
          </a:prstGeom>
        </p:spPr>
      </p:pic>
      <p:sp>
        <p:nvSpPr>
          <p:cNvPr id="8" name="Прямокутник 11"/>
          <p:cNvSpPr/>
          <p:nvPr/>
        </p:nvSpPr>
        <p:spPr>
          <a:xfrm>
            <a:off x="455825" y="1057740"/>
            <a:ext cx="7132017" cy="1492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НМТ відбуватиметься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 за допомогою спеціального сервісу на сайті Українського центру оцінювання якості освіти </a:t>
            </a:r>
            <a:r>
              <a:rPr lang="uk-UA" sz="20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my.testportal.gov.ua/registration/nmt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/>
          </a:p>
        </p:txBody>
      </p:sp>
      <p:sp>
        <p:nvSpPr>
          <p:cNvPr id="10" name="Округлений прямокутник 1"/>
          <p:cNvSpPr/>
          <p:nvPr/>
        </p:nvSpPr>
        <p:spPr>
          <a:xfrm>
            <a:off x="345070" y="2679826"/>
            <a:ext cx="7242772" cy="18921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зареєструватися для участі в НМТ, потенційному вступнику потрібно самостійно створити персональний кабінет на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Українського центру оцінювання якості освіти (УЦОЯО) та виконати в ньому такі дії: </a:t>
            </a:r>
          </a:p>
        </p:txBody>
      </p:sp>
      <p:sp>
        <p:nvSpPr>
          <p:cNvPr id="11" name="Округлений прямокутник 5"/>
          <p:cNvSpPr/>
          <p:nvPr/>
        </p:nvSpPr>
        <p:spPr>
          <a:xfrm>
            <a:off x="345070" y="4867740"/>
            <a:ext cx="10715624" cy="19902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особисті дані й інформацію щодо участі в НМТ;</a:t>
            </a:r>
          </a:p>
          <a:p>
            <a:pPr indent="36195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Завантажити в електронній формі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сканкопії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та/або фотокопії реєстраційних документів у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 (паспорт, РНОКПП, атестат (свідоцтво ПЗСО)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.jpg</a:t>
            </a:r>
            <a:r>
              <a:rPr lang="uk-UA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більше 1 </a:t>
            </a:r>
            <a:r>
              <a:rPr lang="uk-UA" sz="2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uk-UA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195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Підтвердити бажання взяти участь у НМТ;</a:t>
            </a:r>
          </a:p>
          <a:p>
            <a:pPr indent="36195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Надіслати внесену інформацію та копії документів на обробку до регіонального центру;</a:t>
            </a:r>
          </a:p>
          <a:p>
            <a:pPr indent="36195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Сформувати Сертифікат НМТ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4943403" y="185043"/>
            <a:ext cx="6629037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2024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9"/>
          <p:cNvSpPr txBox="1">
            <a:spLocks/>
          </p:cNvSpPr>
          <p:nvPr/>
        </p:nvSpPr>
        <p:spPr>
          <a:xfrm>
            <a:off x="5021263" y="97048"/>
            <a:ext cx="6629037" cy="7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2024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26"/>
          <p:cNvSpPr/>
          <p:nvPr/>
        </p:nvSpPr>
        <p:spPr>
          <a:xfrm>
            <a:off x="227105" y="1067164"/>
            <a:ext cx="4257826" cy="961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Заява рекомендована на </a:t>
            </a:r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руглений прямокутник 27"/>
          <p:cNvSpPr/>
          <p:nvPr/>
        </p:nvSpPr>
        <p:spPr>
          <a:xfrm>
            <a:off x="227105" y="2134747"/>
            <a:ext cx="4236813" cy="18563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 мають </a:t>
            </a:r>
            <a:r>
              <a:rPr lang="uk-UA" altLang="uk-UA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 вибір місця навчання </a:t>
            </a:r>
            <a:r>
              <a:rPr lang="uk-UA" altLang="uk-UA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електронному кабінеті з накладанням кваліфікованого електронного підпису </a:t>
            </a:r>
            <a:r>
              <a:rPr lang="uk-UA" altLang="uk-UA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особисто в закладі освіти</a:t>
            </a:r>
            <a:r>
              <a:rPr lang="uk-UA" alt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3"/>
          <p:cNvSpPr/>
          <p:nvPr/>
        </p:nvSpPr>
        <p:spPr>
          <a:xfrm>
            <a:off x="227105" y="4162425"/>
            <a:ext cx="4236813" cy="2438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отримати: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сервісу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від 18 років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ДПС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(державна податкова служба) -  за згодою батьків для осіб які не досягли 18 річного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віку;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Приватбанк24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клієнти банку)</a:t>
            </a:r>
          </a:p>
        </p:txBody>
      </p:sp>
      <p:sp>
        <p:nvSpPr>
          <p:cNvPr id="9" name="Округлений прямокутник 29"/>
          <p:cNvSpPr/>
          <p:nvPr/>
        </p:nvSpPr>
        <p:spPr>
          <a:xfrm>
            <a:off x="5095875" y="1061049"/>
            <a:ext cx="6819900" cy="9616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державною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підтримкою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34874"/>
              </p:ext>
            </p:extLst>
          </p:nvPr>
        </p:nvGraphicFramePr>
        <p:xfrm>
          <a:off x="5114925" y="2508441"/>
          <a:ext cx="6781800" cy="33339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7215">
                  <a:extLst>
                    <a:ext uri="{9D8B030D-6E8A-4147-A177-3AD203B41FA5}">
                      <a16:colId xmlns="" xmlns:a16="http://schemas.microsoft.com/office/drawing/2014/main" val="541764251"/>
                    </a:ext>
                  </a:extLst>
                </a:gridCol>
                <a:gridCol w="6014585">
                  <a:extLst>
                    <a:ext uri="{9D8B030D-6E8A-4147-A177-3AD203B41FA5}">
                      <a16:colId xmlns="" xmlns:a16="http://schemas.microsoft.com/office/drawing/2014/main" val="1513393502"/>
                    </a:ext>
                  </a:extLst>
                </a:gridCol>
              </a:tblGrid>
              <a:tr h="303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спеціальності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2246405079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Електроенергетика, електротехніка та електромеханіка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3095789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Харчові технології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14453731"/>
                  </a:ext>
                </a:extLst>
              </a:tr>
              <a:tr h="32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та цивільна інженерія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428837995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151271533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 і карантин рослин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409738755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Технологія виробництва і переробки продукції тваринництва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3570404862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Лісове господарство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260617395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Садово-паркове господарство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594340098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Агроінженерія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59487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275.03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Транспортні технології (на автомобільному транспорті)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/>
                </a:tc>
                <a:extLst>
                  <a:ext uri="{0D108BD9-81ED-4DB2-BD59-A6C34878D82A}">
                    <a16:rowId xmlns="" xmlns:a16="http://schemas.microsoft.com/office/drawing/2014/main" val="127478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9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874" y="939792"/>
            <a:ext cx="11026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 на кожну спеціальність для усіх тестових предметів встановлені 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вагові коефіцієнти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6068" y="18107"/>
            <a:ext cx="6753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uk-UA" sz="3600" b="1" kern="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edoka One"/>
              </a:rPr>
              <a:t>Вагові коефіцієнти НМТ</a:t>
            </a:r>
            <a:endParaRPr lang="uk-UA" sz="3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graphicFrame>
        <p:nvGraphicFramePr>
          <p:cNvPr id="8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94654"/>
              </p:ext>
            </p:extLst>
          </p:nvPr>
        </p:nvGraphicFramePr>
        <p:xfrm>
          <a:off x="0" y="1819747"/>
          <a:ext cx="12149750" cy="2830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069">
                  <a:extLst>
                    <a:ext uri="{9D8B030D-6E8A-4147-A177-3AD203B41FA5}">
                      <a16:colId xmlns="" xmlns:a16="http://schemas.microsoft.com/office/drawing/2014/main" val="2543802699"/>
                    </a:ext>
                  </a:extLst>
                </a:gridCol>
                <a:gridCol w="2795553">
                  <a:extLst>
                    <a:ext uri="{9D8B030D-6E8A-4147-A177-3AD203B41FA5}">
                      <a16:colId xmlns="" xmlns:a16="http://schemas.microsoft.com/office/drawing/2014/main" val="1151813363"/>
                    </a:ext>
                  </a:extLst>
                </a:gridCol>
                <a:gridCol w="1539089">
                  <a:extLst>
                    <a:ext uri="{9D8B030D-6E8A-4147-A177-3AD203B41FA5}">
                      <a16:colId xmlns="" xmlns:a16="http://schemas.microsoft.com/office/drawing/2014/main" val="2947367227"/>
                    </a:ext>
                  </a:extLst>
                </a:gridCol>
                <a:gridCol w="1204111">
                  <a:extLst>
                    <a:ext uri="{9D8B030D-6E8A-4147-A177-3AD203B41FA5}">
                      <a16:colId xmlns="" xmlns:a16="http://schemas.microsoft.com/office/drawing/2014/main" val="24863186"/>
                    </a:ext>
                  </a:extLst>
                </a:gridCol>
                <a:gridCol w="954959">
                  <a:extLst>
                    <a:ext uri="{9D8B030D-6E8A-4147-A177-3AD203B41FA5}">
                      <a16:colId xmlns="" xmlns:a16="http://schemas.microsoft.com/office/drawing/2014/main" val="2907300857"/>
                    </a:ext>
                  </a:extLst>
                </a:gridCol>
                <a:gridCol w="910055">
                  <a:extLst>
                    <a:ext uri="{9D8B030D-6E8A-4147-A177-3AD203B41FA5}">
                      <a16:colId xmlns="" xmlns:a16="http://schemas.microsoft.com/office/drawing/2014/main" val="4052110479"/>
                    </a:ext>
                  </a:extLst>
                </a:gridCol>
                <a:gridCol w="851025">
                  <a:extLst>
                    <a:ext uri="{9D8B030D-6E8A-4147-A177-3AD203B41FA5}">
                      <a16:colId xmlns="" xmlns:a16="http://schemas.microsoft.com/office/drawing/2014/main" val="2735514511"/>
                    </a:ext>
                  </a:extLst>
                </a:gridCol>
                <a:gridCol w="733331">
                  <a:extLst>
                    <a:ext uri="{9D8B030D-6E8A-4147-A177-3AD203B41FA5}">
                      <a16:colId xmlns="" xmlns:a16="http://schemas.microsoft.com/office/drawing/2014/main" val="917045236"/>
                    </a:ext>
                  </a:extLst>
                </a:gridCol>
                <a:gridCol w="669957">
                  <a:extLst>
                    <a:ext uri="{9D8B030D-6E8A-4147-A177-3AD203B41FA5}">
                      <a16:colId xmlns="" xmlns:a16="http://schemas.microsoft.com/office/drawing/2014/main" val="4245244147"/>
                    </a:ext>
                  </a:extLst>
                </a:gridCol>
                <a:gridCol w="1023041">
                  <a:extLst>
                    <a:ext uri="{9D8B030D-6E8A-4147-A177-3AD203B41FA5}">
                      <a16:colId xmlns="" xmlns:a16="http://schemas.microsoft.com/office/drawing/2014/main" val="3760659392"/>
                    </a:ext>
                  </a:extLst>
                </a:gridCol>
                <a:gridCol w="941560">
                  <a:extLst>
                    <a:ext uri="{9D8B030D-6E8A-4147-A177-3AD203B41FA5}">
                      <a16:colId xmlns="" xmlns:a16="http://schemas.microsoft.com/office/drawing/2014/main" val="2048279374"/>
                    </a:ext>
                  </a:extLst>
                </a:gridCol>
              </a:tblGrid>
              <a:tr h="35150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 /освітня програма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Конкурсні предмети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6390441"/>
                  </a:ext>
                </a:extLst>
              </a:tr>
              <a:tr h="1495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 блок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Додатковий блок  (четвертий)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К4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3175254"/>
                  </a:ext>
                </a:extLst>
              </a:tr>
              <a:tr h="8219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Перший (українська мова)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Другий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(математика) </a:t>
                      </a:r>
                      <a:endParaRPr lang="uk-UA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Третій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(історія України)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К3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Іноземна мова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 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література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="" xmlns:a16="http://schemas.microsoft.com/office/drawing/2014/main" val="3813779712"/>
                  </a:ext>
                </a:extLst>
              </a:tr>
              <a:tr h="29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Електроенергетика, електротехніка та електромеханіка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="" xmlns:a16="http://schemas.microsoft.com/office/drawing/2014/main" val="3713808985"/>
                  </a:ext>
                </a:extLst>
              </a:tr>
              <a:tr h="149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Агроінженерія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3" marR="44103" marT="0" marB="0"/>
                </a:tc>
                <a:extLst>
                  <a:ext uri="{0D108BD9-81ED-4DB2-BD59-A6C34878D82A}">
                    <a16:rowId xmlns="" xmlns:a16="http://schemas.microsoft.com/office/drawing/2014/main" val="239209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круглений прямокутник 2"/>
          <p:cNvSpPr/>
          <p:nvPr/>
        </p:nvSpPr>
        <p:spPr>
          <a:xfrm>
            <a:off x="4540573" y="246059"/>
            <a:ext cx="6688217" cy="5167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ВСТУПна</a:t>
            </a:r>
            <a:r>
              <a:rPr lang="uk-UA" sz="3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кампанія </a:t>
            </a:r>
            <a:r>
              <a:rPr lang="uk-UA" sz="3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3400" dirty="0">
              <a:solidFill>
                <a:srgbClr val="C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29"/>
          <p:cNvSpPr/>
          <p:nvPr/>
        </p:nvSpPr>
        <p:spPr>
          <a:xfrm>
            <a:off x="445128" y="1081516"/>
            <a:ext cx="11301743" cy="9310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4716" y="1089207"/>
            <a:ext cx="11102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конкурсних предметів у ЗНО та національному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мультипредметному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тесті (співбесіді), для вступників на основі диплому молодшого спеціаліста, молодшого бакалавра чи фахового молодшого бакалавра.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799"/>
            <a:ext cx="12149336" cy="35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круглений прямокутник 2"/>
          <p:cNvSpPr/>
          <p:nvPr/>
        </p:nvSpPr>
        <p:spPr>
          <a:xfrm>
            <a:off x="4540573" y="246059"/>
            <a:ext cx="6688217" cy="5167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конкурсного балу</a:t>
            </a:r>
            <a:endParaRPr lang="ru-RU" sz="2400" u="sng" dirty="0">
              <a:solidFill>
                <a:srgbClr val="C0000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кутник 3"/>
              <p:cNvSpPr/>
              <p:nvPr/>
            </p:nvSpPr>
            <p:spPr>
              <a:xfrm>
                <a:off x="207685" y="1355276"/>
                <a:ext cx="11820492" cy="151017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smtClean="0">
                          <a:latin typeface="Cambria Math" panose="02040503050406030204" pitchFamily="18" charset="0"/>
                        </a:rPr>
                        <m:t>Конкурсний бал </m:t>
                      </m:r>
                      <m:d>
                        <m:dPr>
                          <m:ctrlPr>
                            <a:rPr lang="uk-UA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400" b="1" smtClean="0">
                              <a:latin typeface="Cambria Math" panose="02040503050406030204" pitchFamily="18" charset="0"/>
                            </a:rPr>
                            <m:t>КБ</m:t>
                          </m:r>
                        </m:e>
                      </m:d>
                      <m:r>
                        <a:rPr lang="uk-UA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uk-UA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400">
                                  <a:latin typeface="Cambria Math" panose="02040503050406030204" pitchFamily="18" charset="0"/>
                                </a:rPr>
                                <m:t>К1∗П1+К2∗П2+К3∗П3</m:t>
                              </m:r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+К4∗П4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uk-UA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uk-UA" sz="2400">
                                  <a:latin typeface="Cambria Math" panose="02040503050406030204" pitchFamily="18" charset="0"/>
                                </a:rPr>
                                <m:t>К1+К2+К3</m:t>
                              </m:r>
                              <m:r>
                                <a:rPr lang="uk-UA" sz="2400" b="0" i="1" smtClean="0">
                                  <a:latin typeface="Cambria Math" panose="02040503050406030204" pitchFamily="18" charset="0"/>
                                </a:rPr>
                                <m:t>+К4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uk-UA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5" y="1355276"/>
                <a:ext cx="11820492" cy="15101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кутник 4"/>
          <p:cNvSpPr/>
          <p:nvPr/>
        </p:nvSpPr>
        <p:spPr>
          <a:xfrm>
            <a:off x="197139" y="2894986"/>
            <a:ext cx="11820493" cy="12966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К1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К2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К3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К4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вагові коефіцієнти</a:t>
            </a:r>
          </a:p>
          <a:p>
            <a:pPr>
              <a:spcAft>
                <a:spcPts val="0"/>
              </a:spcAft>
            </a:pP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П1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П2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П3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П4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бали сертифікатів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ЗНО/НМТ</a:t>
            </a:r>
          </a:p>
          <a:p>
            <a:pPr>
              <a:spcAft>
                <a:spcPts val="0"/>
              </a:spcAft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кутник 30"/>
          <p:cNvSpPr/>
          <p:nvPr/>
        </p:nvSpPr>
        <p:spPr>
          <a:xfrm>
            <a:off x="207685" y="4278108"/>
            <a:ext cx="11799402" cy="15126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uk-UA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Додаткові коефіцієнти: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РК  - регіональний, РК – відомий буде в червні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ГК –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галузевий,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ГК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1,02 – 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спеціальностей, яким надається особлива підтримка (10 спеціальностей), </a:t>
            </a:r>
          </a:p>
          <a:p>
            <a:pPr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заяв з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і 2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пріоритетом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кутник 36"/>
          <p:cNvSpPr/>
          <p:nvPr/>
        </p:nvSpPr>
        <p:spPr>
          <a:xfrm>
            <a:off x="1732280" y="5781035"/>
            <a:ext cx="9496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Остаточний конкурсний бал (ОКБ)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КБ*РК*ГК</a:t>
            </a:r>
          </a:p>
        </p:txBody>
      </p:sp>
    </p:spTree>
    <p:extLst>
      <p:ext uri="{BB962C8B-B14F-4D97-AF65-F5344CB8AC3E}">
        <p14:creationId xmlns:p14="http://schemas.microsoft.com/office/powerpoint/2010/main" val="32644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801</Words>
  <Application>Microsoft Office PowerPoint</Application>
  <PresentationFormat>Произвольный</PresentationFormat>
  <Paragraphs>144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 ВСТУП 2024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Win10</dc:creator>
  <cp:lastModifiedBy>Пользователь</cp:lastModifiedBy>
  <cp:revision>40</cp:revision>
  <dcterms:created xsi:type="dcterms:W3CDTF">2023-03-22T14:39:37Z</dcterms:created>
  <dcterms:modified xsi:type="dcterms:W3CDTF">2024-04-29T08:49:27Z</dcterms:modified>
</cp:coreProperties>
</file>